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8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2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259" r:id="rId45"/>
    <p:sldId id="260" r:id="rId46"/>
    <p:sldId id="261" r:id="rId47"/>
    <p:sldId id="262" r:id="rId48"/>
    <p:sldId id="263" r:id="rId49"/>
    <p:sldId id="264" r:id="rId50"/>
    <p:sldId id="26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-1620" y="-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118111175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986E1"/>
              </a:solidFill>
              <a:ln w="19050" cap="rnd">
                <a:noFill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1E6-4B73-A622-C5F4E89F1987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1E6-4B73-A622-C5F4E89F1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211124608"/>
        <c:axId val="211126144"/>
      </c:barChart>
      <c:catAx>
        <c:axId val="21112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126144"/>
        <c:crosses val="autoZero"/>
        <c:auto val="1"/>
        <c:lblAlgn val="ctr"/>
        <c:lblOffset val="100"/>
        <c:noMultiLvlLbl val="0"/>
      </c:catAx>
      <c:valAx>
        <c:axId val="2111261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1112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28912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8446" y="1883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23359" y="447115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46900" y="30637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2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C:\Users\SHY-702-15\Desktop\kingdomlogo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199" y="-1297742"/>
            <a:ext cx="1282520" cy="1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3432" y="1974871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6900" y="4697513"/>
            <a:ext cx="510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230" y="1793113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4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5792" y="3264070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47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3888" y="1610449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5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3941" y="874145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45141" y="5676971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6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68041" y="5304873"/>
            <a:ext cx="457541" cy="552928"/>
            <a:chOff x="2190" y="2694"/>
            <a:chExt cx="283" cy="342"/>
          </a:xfrm>
          <a:solidFill>
            <a:schemeClr val="bg1"/>
          </a:solidFill>
        </p:grpSpPr>
        <p:sp>
          <p:nvSpPr>
            <p:cNvPr id="7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0588" y="5641496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7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0210" y="507653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8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16422" y="3429422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0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0346" y="35009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0804" y="3529844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2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2291" y="3251118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33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93452" y="5817425"/>
            <a:ext cx="509987" cy="528691"/>
            <a:chOff x="1860" y="113"/>
            <a:chExt cx="3954" cy="4099"/>
          </a:xfrm>
          <a:solidFill>
            <a:schemeClr val="bg1"/>
          </a:solidFill>
        </p:grpSpPr>
        <p:sp>
          <p:nvSpPr>
            <p:cNvPr id="144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1332" y="4099055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55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02676" y="409447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2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66495" y="484632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69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47004" y="550071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76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89729" y="4257196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8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3350" y="3278850"/>
            <a:ext cx="593808" cy="452719"/>
            <a:chOff x="3645" y="2013"/>
            <a:chExt cx="383" cy="292"/>
          </a:xfrm>
          <a:solidFill>
            <a:schemeClr val="bg1"/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</a:t>
            </a:r>
            <a:r>
              <a:rPr lang="ko-KR" altLang="en-US" b="1" dirty="0"/>
              <a:t>원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40702"/>
              </p:ext>
            </p:extLst>
          </p:nvPr>
        </p:nvGraphicFramePr>
        <p:xfrm>
          <a:off x="3435477" y="2053241"/>
          <a:ext cx="5727446" cy="321030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SM_CRI_Emp_Reg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사원명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Employee_Name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퇴사일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ResignationDate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Emergency_Contact_Network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8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거래처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60655"/>
              </p:ext>
            </p:extLst>
          </p:nvPr>
        </p:nvGraphicFramePr>
        <p:xfrm>
          <a:off x="3678295" y="1571626"/>
          <a:ext cx="5098645" cy="4527336"/>
        </p:xfrm>
        <a:graphic>
          <a:graphicData uri="http://schemas.openxmlformats.org/drawingml/2006/table">
            <a:tbl>
              <a:tblPr/>
              <a:tblGrid>
                <a:gridCol w="650078"/>
                <a:gridCol w="673707"/>
                <a:gridCol w="740523"/>
                <a:gridCol w="390047"/>
                <a:gridCol w="588349"/>
                <a:gridCol w="855276"/>
                <a:gridCol w="1200665"/>
              </a:tblGrid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SM_BIM_Gen_Cus_Reg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93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일반거래처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9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Representativs_Name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ZipCode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1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GeneralCustomer_Tel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주류코드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Wholesale_Retail_Business_Code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59" marR="57659" marT="15941" marB="159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46" marR="57546" marT="15715" marB="157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품</a:t>
            </a:r>
            <a:r>
              <a:rPr lang="ko-KR" altLang="en-US" b="1" dirty="0"/>
              <a:t>목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0286"/>
              </p:ext>
            </p:extLst>
          </p:nvPr>
        </p:nvGraphicFramePr>
        <p:xfrm>
          <a:off x="4408751" y="1558876"/>
          <a:ext cx="3577697" cy="4545900"/>
        </p:xfrm>
        <a:graphic>
          <a:graphicData uri="http://schemas.openxmlformats.org/drawingml/2006/table">
            <a:tbl>
              <a:tblPr/>
              <a:tblGrid>
                <a:gridCol w="456157"/>
                <a:gridCol w="472737"/>
                <a:gridCol w="519622"/>
                <a:gridCol w="273694"/>
                <a:gridCol w="412842"/>
                <a:gridCol w="600143"/>
                <a:gridCol w="842502"/>
              </a:tblGrid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5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9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Whether_LOT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미사용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SET_Item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LOT_Quantity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도면번호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Drawing_Number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Hs_Code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459" marR="40459" marT="11186" marB="11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길이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높이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원가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380" marR="40380" marT="11027" marB="110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8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품목군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3037"/>
              </p:ext>
            </p:extLst>
          </p:nvPr>
        </p:nvGraphicFramePr>
        <p:xfrm>
          <a:off x="3410077" y="2620068"/>
          <a:ext cx="5727446" cy="18923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SM_BIM_Ite_gro_Reg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Item_Group_Name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품목군설명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창</a:t>
            </a:r>
            <a:r>
              <a:rPr lang="ko-KR" altLang="en-US" b="1" dirty="0"/>
              <a:t>고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37680"/>
              </p:ext>
            </p:extLst>
          </p:nvPr>
        </p:nvGraphicFramePr>
        <p:xfrm>
          <a:off x="3423204" y="2351968"/>
          <a:ext cx="5727446" cy="24285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SM_BIM_Hou_Reg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창고설명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7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House_Status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68774" y="1080618"/>
            <a:ext cx="385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외주공정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작업장등록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6962"/>
              </p:ext>
            </p:extLst>
          </p:nvPr>
        </p:nvGraphicFramePr>
        <p:xfrm>
          <a:off x="3232277" y="2235105"/>
          <a:ext cx="5727446" cy="287197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생산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78593"/>
              </p:ext>
            </p:extLst>
          </p:nvPr>
        </p:nvGraphicFramePr>
        <p:xfrm>
          <a:off x="3258104" y="2210620"/>
          <a:ext cx="5727446" cy="271119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SM_BIM_Pro_Reg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Process_Code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생산공정명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출고기본위치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Process_Location_OUT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공정설명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SET</a:t>
            </a:r>
            <a:r>
              <a:rPr lang="ko-KR" altLang="en-US" b="1" dirty="0" smtClean="0"/>
              <a:t>품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80602"/>
              </p:ext>
            </p:extLst>
          </p:nvPr>
        </p:nvGraphicFramePr>
        <p:xfrm>
          <a:off x="3371977" y="2440070"/>
          <a:ext cx="5727446" cy="1739900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SM_BIM_SET_Reg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구성품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79169"/>
              </p:ext>
            </p:extLst>
          </p:nvPr>
        </p:nvGraphicFramePr>
        <p:xfrm>
          <a:off x="3258104" y="2242598"/>
          <a:ext cx="5727446" cy="2907792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SM_BIM_Com_Reg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셋트품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구성품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Components_Stock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Components_Standard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외주 작업장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07852"/>
              </p:ext>
            </p:extLst>
          </p:nvPr>
        </p:nvGraphicFramePr>
        <p:xfrm>
          <a:off x="3258104" y="1972749"/>
          <a:ext cx="5727446" cy="3186938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SM_BIM_Out_Wor_Reg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외주작업장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 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외주거래처명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Outcustomer_Name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Workplace_Explanation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적합여부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Suitability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825500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목차</a:t>
            </a:r>
            <a:endParaRPr lang="ko-KR" alt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92600" y="1969980"/>
            <a:ext cx="318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개발 일정 및 환경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3. DB </a:t>
            </a:r>
            <a:r>
              <a:rPr lang="ko-KR" altLang="en-US" b="1" dirty="0" smtClean="0"/>
              <a:t>테이블 및 다이어그램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4. Flow Chart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시연 동영상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7. </a:t>
            </a:r>
            <a:r>
              <a:rPr lang="ko-KR" altLang="en-US" b="1" dirty="0" smtClean="0"/>
              <a:t>개선사항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BOM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6805"/>
              </p:ext>
            </p:extLst>
          </p:nvPr>
        </p:nvGraphicFramePr>
        <p:xfrm>
          <a:off x="3540850" y="1622425"/>
          <a:ext cx="5338899" cy="4351337"/>
        </p:xfrm>
        <a:graphic>
          <a:graphicData uri="http://schemas.openxmlformats.org/drawingml/2006/table">
            <a:tbl>
              <a:tblPr/>
              <a:tblGrid>
                <a:gridCol w="680710"/>
                <a:gridCol w="705453"/>
                <a:gridCol w="775418"/>
                <a:gridCol w="408426"/>
                <a:gridCol w="616072"/>
                <a:gridCol w="895578"/>
                <a:gridCol w="1257242"/>
              </a:tblGrid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CPM_BIM_BOM_Reg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41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BOM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정미수량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Precision 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실제원가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actual cost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Outsourcing unit 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Start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end 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0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258" marR="60258" marT="16455" marB="164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6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판매 계</a:t>
            </a:r>
            <a:r>
              <a:rPr lang="ko-KR" altLang="en-US" b="1" dirty="0"/>
              <a:t>획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40714"/>
              </p:ext>
            </p:extLst>
          </p:nvPr>
        </p:nvGraphicFramePr>
        <p:xfrm>
          <a:off x="3258104" y="1745266"/>
          <a:ext cx="5727446" cy="4054856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SM_BIM_Sal_Pla_Reg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4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판매등록번호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판매계획등록일자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Newplan_Item_Quantity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수정후 예상단가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Newplan_Unit_Price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출고 처리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53426"/>
              </p:ext>
            </p:extLst>
          </p:nvPr>
        </p:nvGraphicFramePr>
        <p:xfrm>
          <a:off x="3232148" y="2118418"/>
          <a:ext cx="5727700" cy="2895600"/>
        </p:xfrm>
        <a:graphic>
          <a:graphicData uri="http://schemas.openxmlformats.org/drawingml/2006/table">
            <a:tbl>
              <a:tblPr/>
              <a:tblGrid>
                <a:gridCol w="730250"/>
                <a:gridCol w="959485"/>
                <a:gridCol w="879475"/>
                <a:gridCol w="524383"/>
                <a:gridCol w="660908"/>
                <a:gridCol w="991743"/>
                <a:gridCol w="981456"/>
              </a:tblGrid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CSM_SM_Rel_Pro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번호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일자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구분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releaseOX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함수 표현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공통 주문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3506"/>
              </p:ext>
            </p:extLst>
          </p:nvPr>
        </p:nvGraphicFramePr>
        <p:xfrm>
          <a:off x="3576463" y="1571624"/>
          <a:ext cx="5039074" cy="4351340"/>
        </p:xfrm>
        <a:graphic>
          <a:graphicData uri="http://schemas.openxmlformats.org/drawingml/2006/table">
            <a:tbl>
              <a:tblPr/>
              <a:tblGrid>
                <a:gridCol w="642482"/>
                <a:gridCol w="823942"/>
                <a:gridCol w="795114"/>
                <a:gridCol w="448732"/>
                <a:gridCol w="581475"/>
                <a:gridCol w="876905"/>
                <a:gridCol w="870424"/>
              </a:tblGrid>
              <a:tr h="15140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CSM_SM_COR_Reg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196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 등록</a:t>
                      </a: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 처리의 하단 화면 테이블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시퀀스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수주등록 또는 출고처리의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값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 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ordersQuantity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부가세단가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vatPrice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Release_Expected_Date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985" marR="56985" marT="15755" marB="157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무검사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공통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출고구분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orderOX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주문출고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출고처리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고객코드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조인을 위해 넣은 칼럼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6874" marR="56874" marT="15531" marB="1553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소요량 전개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6767"/>
              </p:ext>
            </p:extLst>
          </p:nvPr>
        </p:nvGraphicFramePr>
        <p:xfrm>
          <a:off x="3219448" y="1670590"/>
          <a:ext cx="5753100" cy="4280408"/>
        </p:xfrm>
        <a:graphic>
          <a:graphicData uri="http://schemas.openxmlformats.org/drawingml/2006/table">
            <a:tbl>
              <a:tblPr/>
              <a:tblGrid>
                <a:gridCol w="749300"/>
                <a:gridCol w="762000"/>
                <a:gridCol w="838200"/>
                <a:gridCol w="444500"/>
                <a:gridCol w="673100"/>
                <a:gridCol w="965200"/>
                <a:gridCol w="1320800"/>
              </a:tblGrid>
              <a:tr h="1905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PMM_PM_MRP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7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소요량전개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주문전개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판매계획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&lt;</a:t>
                      </a:r>
                      <a:r>
                        <a:rPr lang="ko-KR" altLang="en-US" sz="800" b="1" kern="0" spc="0">
                          <a:solidFill>
                            <a:srgbClr val="FF0000"/>
                          </a:solidFill>
                          <a:effectLst/>
                          <a:ea typeface="맑은 고딕"/>
                        </a:rPr>
                        <a:t>청구등록 소요량적용시 사용</a:t>
                      </a:r>
                      <a:r>
                        <a:rPr lang="en-US" altLang="ko-KR" sz="800" b="1" kern="0" spc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소요일자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7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예정발주일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예정수량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Expected_Quantity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1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발주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6874"/>
              </p:ext>
            </p:extLst>
          </p:nvPr>
        </p:nvGraphicFramePr>
        <p:xfrm>
          <a:off x="3853706" y="1541768"/>
          <a:ext cx="4484587" cy="4461853"/>
        </p:xfrm>
        <a:graphic>
          <a:graphicData uri="http://schemas.openxmlformats.org/drawingml/2006/table">
            <a:tbl>
              <a:tblPr/>
              <a:tblGrid>
                <a:gridCol w="584085"/>
                <a:gridCol w="593985"/>
                <a:gridCol w="653384"/>
                <a:gridCol w="346491"/>
                <a:gridCol w="524687"/>
                <a:gridCol w="752381"/>
                <a:gridCol w="1029574"/>
              </a:tblGrid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PMM_PM_ORDER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발주등록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발주마감처리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발주번호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발주일자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order_date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date,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code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거래처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general_Customer_Name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품목코드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8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발주수량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Order_quantity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deadline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0390" marR="50390" marT="13761" marB="1376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8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생산 계획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81153"/>
              </p:ext>
            </p:extLst>
          </p:nvPr>
        </p:nvGraphicFramePr>
        <p:xfrm>
          <a:off x="3540702" y="1597025"/>
          <a:ext cx="5110596" cy="4351338"/>
        </p:xfrm>
        <a:graphic>
          <a:graphicData uri="http://schemas.openxmlformats.org/drawingml/2006/table">
            <a:tbl>
              <a:tblPr/>
              <a:tblGrid>
                <a:gridCol w="651601"/>
                <a:gridCol w="675286"/>
                <a:gridCol w="742259"/>
                <a:gridCol w="390961"/>
                <a:gridCol w="589728"/>
                <a:gridCol w="857281"/>
                <a:gridCol w="1203480"/>
              </a:tblGrid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CPM_PM_Pro_Pla_Reg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5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품목등록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일생산량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Daily production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순서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Sequence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distinct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 중복제거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작업예정일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Scheduled date of operation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수량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외주 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productionDivision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681" marR="57681" marT="15752" marB="1575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8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작업 실적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13152"/>
              </p:ext>
            </p:extLst>
          </p:nvPr>
        </p:nvGraphicFramePr>
        <p:xfrm>
          <a:off x="4389060" y="1535408"/>
          <a:ext cx="3413879" cy="4717381"/>
        </p:xfrm>
        <a:graphic>
          <a:graphicData uri="http://schemas.openxmlformats.org/drawingml/2006/table">
            <a:tbl>
              <a:tblPr/>
              <a:tblGrid>
                <a:gridCol w="435270"/>
                <a:gridCol w="451091"/>
                <a:gridCol w="495829"/>
                <a:gridCol w="261162"/>
                <a:gridCol w="393938"/>
                <a:gridCol w="572664"/>
                <a:gridCol w="803925"/>
              </a:tblGrid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CPM_PM_Ope_Per_Reg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57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작업실적등록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3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작업지시번호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 order 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자재출고상태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Material forwarding 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 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제품작업장소 기본키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Instruction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납기일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due 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품번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Item_Code 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품목명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Item_Name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규격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재고단위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Inventory_Unit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지시수량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Indicated 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number(5)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작업구분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workSortation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Inspection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 </a:t>
                      </a: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varchar2(1000)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생산계획번호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ProductionPlanCode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생산설비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productionFacility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taskTeam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31" marR="38531" marT="10522" marB="1052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1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</a:t>
            </a:r>
            <a:r>
              <a:rPr lang="ko-KR" altLang="en-US" b="1" dirty="0"/>
              <a:t>인</a:t>
            </a:r>
            <a:endParaRPr lang="en-US" altLang="ko-KR" b="1" dirty="0" smtClean="0"/>
          </a:p>
        </p:txBody>
      </p:sp>
      <p:pic>
        <p:nvPicPr>
          <p:cNvPr id="36867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52" y="139914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시스</a:t>
            </a:r>
            <a:r>
              <a:rPr lang="ko-KR" altLang="en-US" b="1" dirty="0"/>
              <a:t>템</a:t>
            </a:r>
            <a:endParaRPr lang="en-US" altLang="ko-KR" b="1" dirty="0" smtClean="0"/>
          </a:p>
        </p:txBody>
      </p:sp>
      <p:pic>
        <p:nvPicPr>
          <p:cNvPr id="36866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498600"/>
            <a:ext cx="11371448" cy="4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324100" y="229435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관리</a:t>
            </a:r>
            <a:r>
              <a:rPr lang="en-US" altLang="ko-KR" dirty="0"/>
              <a:t>(ERP)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ERP</a:t>
            </a:r>
            <a:r>
              <a:rPr lang="ko-KR" altLang="en-US" dirty="0"/>
              <a:t>는 회사의 모든 정보뿐 만 아니라 공급사슬</a:t>
            </a:r>
            <a:r>
              <a:rPr lang="en-US" altLang="ko-KR" dirty="0"/>
              <a:t>, </a:t>
            </a:r>
            <a:r>
              <a:rPr lang="ko-KR" altLang="en-US" dirty="0"/>
              <a:t>고객의 정보까지 포함하는 통합관리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생산과 </a:t>
            </a:r>
            <a:r>
              <a:rPr lang="ko-KR" altLang="en-US" dirty="0"/>
              <a:t>물류에 관한 </a:t>
            </a:r>
            <a:r>
              <a:rPr lang="en-US" altLang="ko-KR" dirty="0"/>
              <a:t>ERP </a:t>
            </a:r>
            <a:r>
              <a:rPr lang="ko-KR" altLang="en-US" dirty="0"/>
              <a:t>프로그램을 </a:t>
            </a:r>
            <a:r>
              <a:rPr lang="en-US" altLang="ko-KR" dirty="0"/>
              <a:t>WEB</a:t>
            </a:r>
            <a:r>
              <a:rPr lang="ko-KR" altLang="en-US" dirty="0"/>
              <a:t>에서 사용 가능 하게 구현 하는 것이 </a:t>
            </a:r>
            <a:r>
              <a:rPr lang="ko-KR" altLang="en-US" dirty="0" smtClean="0"/>
              <a:t>우리의 목표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대상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375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영</a:t>
            </a:r>
            <a:r>
              <a:rPr lang="ko-KR" altLang="en-US" b="1" dirty="0"/>
              <a:t>업</a:t>
            </a:r>
            <a:endParaRPr lang="en-US" altLang="ko-KR" b="1" dirty="0" smtClean="0"/>
          </a:p>
        </p:txBody>
      </p:sp>
      <p:pic>
        <p:nvPicPr>
          <p:cNvPr id="37890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399150"/>
            <a:ext cx="112569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발주마</a:t>
            </a:r>
            <a:r>
              <a:rPr lang="ko-KR" altLang="en-US" b="1" dirty="0"/>
              <a:t>감</a:t>
            </a:r>
            <a:endParaRPr lang="en-US" altLang="ko-KR" b="1" dirty="0" smtClean="0"/>
          </a:p>
        </p:txBody>
      </p:sp>
      <p:pic>
        <p:nvPicPr>
          <p:cNvPr id="38914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206106" cy="48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소요량전개</a:t>
            </a:r>
            <a:endParaRPr lang="en-US" altLang="ko-KR" b="1" dirty="0" smtClean="0"/>
          </a:p>
        </p:txBody>
      </p:sp>
      <p:pic>
        <p:nvPicPr>
          <p:cNvPr id="39938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399150"/>
            <a:ext cx="11180705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주계획</a:t>
            </a:r>
            <a:endParaRPr lang="en-US" altLang="ko-KR" b="1" dirty="0" smtClean="0"/>
          </a:p>
        </p:txBody>
      </p:sp>
      <p:pic>
        <p:nvPicPr>
          <p:cNvPr id="40962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9150"/>
            <a:ext cx="11309350" cy="47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클래스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생산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6" y="1399149"/>
            <a:ext cx="1112990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삭</a:t>
            </a:r>
            <a:r>
              <a:rPr lang="ko-KR" altLang="en-US" b="1" dirty="0"/>
              <a:t>제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6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</a:t>
            </a:r>
            <a:r>
              <a:rPr lang="ko-KR" altLang="en-US" b="1" dirty="0"/>
              <a:t>회</a:t>
            </a:r>
            <a:endParaRPr lang="en-US" altLang="ko-KR" b="1" dirty="0" smtClean="0"/>
          </a:p>
        </p:txBody>
      </p:sp>
      <p:pic>
        <p:nvPicPr>
          <p:cNvPr id="43010" name="Picture 2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5049" y="-14641513"/>
            <a:ext cx="30655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399150"/>
            <a:ext cx="11243354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시퀀스 다이어그램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저장</a:t>
            </a:r>
            <a:endParaRPr lang="en-US" altLang="ko-KR" b="1" dirty="0" smtClean="0"/>
          </a:p>
        </p:txBody>
      </p:sp>
      <p:pic>
        <p:nvPicPr>
          <p:cNvPr id="47106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1" y="1770755"/>
            <a:ext cx="11315949" cy="41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Flow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Process Flow Chart</a:t>
            </a:r>
          </a:p>
        </p:txBody>
      </p:sp>
      <p:pic>
        <p:nvPicPr>
          <p:cNvPr id="48131" name="Picture 3" descr="C:\Users\SHY-702-15\Desktop\Git\ERPProject\문서파일보관용\최종문서용\FlowChart\Flowchart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50"/>
            <a:ext cx="11532090" cy="4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개발 대상 및 인원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21962" y="2027657"/>
            <a:ext cx="8473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			</a:t>
            </a:r>
            <a:r>
              <a:rPr lang="ko-KR" altLang="en-US" dirty="0" smtClean="0"/>
              <a:t>개발초기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개발중기</a:t>
            </a:r>
            <a:r>
              <a:rPr lang="en-US" altLang="ko-KR" dirty="0" smtClean="0"/>
              <a:t>	</a:t>
            </a:r>
            <a:r>
              <a:rPr lang="ko-KR" altLang="en-US" dirty="0" smtClean="0"/>
              <a:t>개발말기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정우준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TeamLeader</a:t>
            </a:r>
            <a:r>
              <a:rPr lang="en-US" altLang="ko-KR" dirty="0" smtClean="0"/>
              <a:t>)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</a:t>
            </a:r>
            <a:r>
              <a:rPr lang="ko-KR" altLang="en-US" dirty="0" smtClean="0"/>
              <a:t> 최지혁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예외 처리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조경근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           담당 화면 구현     로그인 구현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성명제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		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</a:t>
            </a: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로그인 구현</a:t>
            </a:r>
            <a:r>
              <a:rPr lang="en-US" altLang="ko-KR" dirty="0" smtClean="0"/>
              <a:t>	</a:t>
            </a:r>
            <a:r>
              <a:rPr lang="ko-KR" altLang="en-US" dirty="0" smtClean="0"/>
              <a:t>             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• </a:t>
            </a:r>
            <a:r>
              <a:rPr lang="ko-KR" altLang="en-US" dirty="0" smtClean="0"/>
              <a:t>최광성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김은지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담당 화면 구현       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서철민</a:t>
            </a:r>
            <a:r>
              <a:rPr lang="en-US" altLang="ko-KR" dirty="0" smtClean="0"/>
              <a:t>			DB </a:t>
            </a:r>
            <a:r>
              <a:rPr lang="ko-KR" altLang="en-US" dirty="0" smtClean="0"/>
              <a:t>설계          담당 화면 구현       예외 처리</a:t>
            </a:r>
            <a:r>
              <a:rPr lang="en-US" altLang="ko-KR" dirty="0" smtClean="0"/>
              <a:t>	</a:t>
            </a:r>
          </a:p>
          <a:p>
            <a:pPr fontAlgn="base"/>
            <a:r>
              <a:rPr lang="en-US" altLang="ko-KR" dirty="0"/>
              <a:t>• </a:t>
            </a:r>
            <a:r>
              <a:rPr lang="ko-KR" altLang="en-US" dirty="0" err="1" smtClean="0"/>
              <a:t>장순웅</a:t>
            </a:r>
            <a:r>
              <a:rPr lang="en-US" altLang="ko-KR" dirty="0"/>
              <a:t>	</a:t>
            </a:r>
            <a:r>
              <a:rPr lang="en-US" altLang="ko-KR" dirty="0" smtClean="0"/>
              <a:t>		DB </a:t>
            </a:r>
            <a:r>
              <a:rPr lang="ko-KR" altLang="en-US" dirty="0" smtClean="0"/>
              <a:t>설계          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예외 처리        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이재원</a:t>
            </a:r>
            <a:r>
              <a:rPr lang="en-US" altLang="ko-KR" dirty="0" smtClean="0"/>
              <a:t>			UI </a:t>
            </a:r>
            <a:r>
              <a:rPr lang="ko-KR" altLang="en-US" dirty="0" smtClean="0"/>
              <a:t>설계</a:t>
            </a: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담당 화면 구현</a:t>
            </a:r>
            <a:r>
              <a:rPr lang="en-US" altLang="ko-KR" dirty="0" smtClean="0"/>
              <a:t>	 </a:t>
            </a:r>
            <a:r>
              <a:rPr lang="ko-KR" altLang="en-US" dirty="0" smtClean="0"/>
              <a:t>문서 작업</a:t>
            </a:r>
            <a:endParaRPr lang="en-US" altLang="ko-KR" dirty="0" smtClean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 smtClean="0"/>
              <a:t>박상용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업무 분석</a:t>
            </a:r>
            <a:r>
              <a:rPr lang="en-US" altLang="ko-KR" dirty="0" smtClean="0"/>
              <a:t>	  </a:t>
            </a:r>
            <a:r>
              <a:rPr lang="ko-KR" altLang="en-US" dirty="0" smtClean="0"/>
              <a:t>업무 분석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인원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017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시연 동영상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7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기대효과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 </a:t>
            </a:r>
            <a:r>
              <a:rPr lang="ko-KR" altLang="en-US" dirty="0" smtClean="0"/>
              <a:t>구현 되어있는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영업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인사 </a:t>
            </a:r>
            <a:r>
              <a:rPr lang="ko-KR" altLang="en-US" smtClean="0"/>
              <a:t>관리에 대해 사용자가 전사적으로 관리할 수 있는 여건을 제공함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어플리케이션이나 윈도우 프로그램을 기반으로 하는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프로그램에 비해서 가볍고</a:t>
            </a:r>
            <a:r>
              <a:rPr lang="en-US" altLang="ko-KR" dirty="0" smtClean="0"/>
              <a:t>, WEB</a:t>
            </a:r>
            <a:r>
              <a:rPr lang="ko-KR" altLang="en-US" dirty="0" smtClean="0"/>
              <a:t>에서 간단하게 실행 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 WEB </a:t>
            </a:r>
            <a:r>
              <a:rPr lang="ko-KR" altLang="en-US" dirty="0" smtClean="0"/>
              <a:t>기반임에도 불구하고 기존의 윈도우 기반의 프로그램에 비해 그 기능이 모자라지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전환 속도는 더 빠른 것을 확인 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물류에 한정 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 프로세스를 모두 구현한다면 실제 회사에서 사용할 수 있을 정도의 </a:t>
            </a:r>
            <a:r>
              <a:rPr lang="en-US" altLang="ko-KR" dirty="0" smtClean="0"/>
              <a:t>WEB ERP </a:t>
            </a:r>
            <a:r>
              <a:rPr lang="ko-KR" altLang="en-US" dirty="0" smtClean="0"/>
              <a:t>프로그램이 될 것으로 기대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09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개선사항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21962" y="1627334"/>
            <a:ext cx="8009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 </a:t>
            </a:r>
            <a:r>
              <a:rPr lang="ko-KR" altLang="en-US" dirty="0" smtClean="0"/>
              <a:t>베트남공장을 이용하는 프로세스를 만들려면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수정해야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외주프로세스를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REST </a:t>
            </a:r>
            <a:r>
              <a:rPr lang="ko-KR" altLang="en-US" dirty="0" smtClean="0"/>
              <a:t>적용이 필요하지만 미 적용 상태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도메인이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개발자의 입장에서 제작하다 보니 생각하지 못했던 사용자의 편리성을 좀더 고려 해야 함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클래스나 기능을 좀 더 간결화 하여 유지보수가 쉽도록 수정 해야 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8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감사 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="" xmlns:a16="http://schemas.microsoft.com/office/drawing/2014/main" id="{A385EF0D-41FB-4E4E-9826-3932B70B50AE}"/>
              </a:ext>
            </a:extLst>
          </p:cNvPr>
          <p:cNvGraphicFramePr/>
          <p:nvPr>
            <p:extLst/>
          </p:nvPr>
        </p:nvGraphicFramePr>
        <p:xfrm>
          <a:off x="1023453" y="2481155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04BFD4E-3FD1-4C4F-8033-A13CDC605EAA}"/>
              </a:ext>
            </a:extLst>
          </p:cNvPr>
          <p:cNvSpPr/>
          <p:nvPr/>
        </p:nvSpPr>
        <p:spPr>
          <a:xfrm>
            <a:off x="5352116" y="2579197"/>
            <a:ext cx="656345" cy="3631366"/>
          </a:xfrm>
          <a:prstGeom prst="rect">
            <a:avLst/>
          </a:prstGeom>
          <a:noFill/>
          <a:ln w="9525">
            <a:solidFill>
              <a:srgbClr val="1986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꺾인 연결선 12">
            <a:extLst>
              <a:ext uri="{FF2B5EF4-FFF2-40B4-BE49-F238E27FC236}">
                <a16:creationId xmlns="" xmlns:a16="http://schemas.microsoft.com/office/drawing/2014/main" id="{C72F2175-F246-474D-935C-FC3BF612D78A}"/>
              </a:ext>
            </a:extLst>
          </p:cNvPr>
          <p:cNvCxnSpPr>
            <a:stCxn id="24" idx="1"/>
            <a:endCxn id="21" idx="0"/>
          </p:cNvCxnSpPr>
          <p:nvPr/>
        </p:nvCxnSpPr>
        <p:spPr>
          <a:xfrm rot="10800000" flipV="1">
            <a:off x="5680290" y="1971251"/>
            <a:ext cx="1412361" cy="607945"/>
          </a:xfrm>
          <a:prstGeom prst="bentConnector2">
            <a:avLst/>
          </a:prstGeom>
          <a:ln>
            <a:solidFill>
              <a:srgbClr val="1986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35B643B-01F1-47DB-BCA7-459A5A0260DC}"/>
              </a:ext>
            </a:extLst>
          </p:cNvPr>
          <p:cNvSpPr/>
          <p:nvPr/>
        </p:nvSpPr>
        <p:spPr>
          <a:xfrm>
            <a:off x="5361641" y="2561635"/>
            <a:ext cx="656345" cy="360000"/>
          </a:xfrm>
          <a:prstGeom prst="rect">
            <a:avLst/>
          </a:prstGeom>
          <a:solidFill>
            <a:srgbClr val="1986E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AB7706C-4DFE-41D7-9132-C1D2810C8056}"/>
              </a:ext>
            </a:extLst>
          </p:cNvPr>
          <p:cNvSpPr/>
          <p:nvPr/>
        </p:nvSpPr>
        <p:spPr>
          <a:xfrm>
            <a:off x="7092650" y="154239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1986E1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22454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7018565-8850-4915-805F-C36698E0E65C}"/>
              </a:ext>
            </a:extLst>
          </p:cNvPr>
          <p:cNvGrpSpPr/>
          <p:nvPr/>
        </p:nvGrpSpPr>
        <p:grpSpPr>
          <a:xfrm rot="16200000">
            <a:off x="2632347" y="2712049"/>
            <a:ext cx="1408251" cy="2112377"/>
            <a:chOff x="5360849" y="1366155"/>
            <a:chExt cx="1883229" cy="28248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BD7599B4-975F-43F9-AE30-006E9FF350F7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D077D370-EB4A-4573-A5D5-262CFE61B8CA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CA704CA-9F5C-4020-A945-D117A8E8F563}"/>
              </a:ext>
            </a:extLst>
          </p:cNvPr>
          <p:cNvGrpSpPr/>
          <p:nvPr/>
        </p:nvGrpSpPr>
        <p:grpSpPr>
          <a:xfrm rot="5400000" flipH="1">
            <a:off x="8250819" y="2712049"/>
            <a:ext cx="1408251" cy="2112377"/>
            <a:chOff x="5360849" y="1366155"/>
            <a:chExt cx="1883229" cy="28248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2A713DFC-C82E-476E-B7FF-7E82386EA35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B48B3287-42A0-4B2F-924B-5B1C2FA4DF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2032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05C880EC-9C30-421B-A758-EB9BD7987A29}"/>
              </a:ext>
            </a:extLst>
          </p:cNvPr>
          <p:cNvGrpSpPr/>
          <p:nvPr/>
        </p:nvGrpSpPr>
        <p:grpSpPr>
          <a:xfrm>
            <a:off x="5432058" y="2359986"/>
            <a:ext cx="1408251" cy="2112377"/>
            <a:chOff x="5360849" y="1366155"/>
            <a:chExt cx="1883229" cy="28248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79995B2-7D8A-47BD-ABD9-CD9FC4DAD280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198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47D5C9-23B7-4433-92A0-4A86351A1DA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1986E1"/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자유형 23">
            <a:extLst>
              <a:ext uri="{FF2B5EF4-FFF2-40B4-BE49-F238E27FC236}">
                <a16:creationId xmlns:a16="http://schemas.microsoft.com/office/drawing/2014/main" xmlns="" id="{03E05712-E5F1-4528-A690-D8828371FCB2}"/>
              </a:ext>
            </a:extLst>
          </p:cNvPr>
          <p:cNvSpPr>
            <a:spLocks/>
          </p:cNvSpPr>
          <p:nvPr/>
        </p:nvSpPr>
        <p:spPr bwMode="auto">
          <a:xfrm>
            <a:off x="5989060" y="3615115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98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1017596B-2252-4F64-9E2A-EA5CEDB214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503133" y="3603860"/>
            <a:ext cx="370804" cy="32875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2BC8236-6CBB-4151-ABD5-572210D4ADA9}"/>
              </a:ext>
            </a:extLst>
          </p:cNvPr>
          <p:cNvSpPr txBox="1"/>
          <p:nvPr/>
        </p:nvSpPr>
        <p:spPr>
          <a:xfrm>
            <a:off x="5799821" y="2328443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D64F6A1-A70A-46DA-81FF-42C1478285A6}"/>
              </a:ext>
            </a:extLst>
          </p:cNvPr>
          <p:cNvSpPr/>
          <p:nvPr/>
        </p:nvSpPr>
        <p:spPr>
          <a:xfrm>
            <a:off x="4783773" y="5023366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1DCC226-72B1-4DDC-B846-C74403DFB6CD}"/>
              </a:ext>
            </a:extLst>
          </p:cNvPr>
          <p:cNvSpPr txBox="1"/>
          <p:nvPr/>
        </p:nvSpPr>
        <p:spPr>
          <a:xfrm rot="16200000">
            <a:off x="4555757" y="2986688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xmlns="" id="{9D52AC3C-D979-4CC6-A251-6BD40FF903E4}"/>
              </a:ext>
            </a:extLst>
          </p:cNvPr>
          <p:cNvSpPr>
            <a:spLocks noEditPoints="1"/>
          </p:cNvSpPr>
          <p:nvPr/>
        </p:nvSpPr>
        <p:spPr bwMode="auto">
          <a:xfrm>
            <a:off x="8505148" y="3603859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3C7FCEA-E926-4011-9E97-1D1FECB291B0}"/>
              </a:ext>
            </a:extLst>
          </p:cNvPr>
          <p:cNvSpPr txBox="1"/>
          <p:nvPr/>
        </p:nvSpPr>
        <p:spPr>
          <a:xfrm>
            <a:off x="2172975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21582D-ECC8-4037-BE75-65CEAA6708E8}"/>
              </a:ext>
            </a:extLst>
          </p:cNvPr>
          <p:cNvSpPr txBox="1"/>
          <p:nvPr/>
        </p:nvSpPr>
        <p:spPr>
          <a:xfrm>
            <a:off x="8444739" y="4303085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C245B61-E23D-476F-870A-FEB4148FEB2B}"/>
              </a:ext>
            </a:extLst>
          </p:cNvPr>
          <p:cNvSpPr/>
          <p:nvPr/>
        </p:nvSpPr>
        <p:spPr>
          <a:xfrm>
            <a:off x="8505148" y="5023365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986B908-FE32-4F94-B078-AF1A1AE7D600}"/>
              </a:ext>
            </a:extLst>
          </p:cNvPr>
          <p:cNvSpPr/>
          <p:nvPr/>
        </p:nvSpPr>
        <p:spPr>
          <a:xfrm>
            <a:off x="1079080" y="5020184"/>
            <a:ext cx="2685769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25D79CF-F61D-432E-896D-7E2DC33D60B4}"/>
              </a:ext>
            </a:extLst>
          </p:cNvPr>
          <p:cNvSpPr txBox="1"/>
          <p:nvPr/>
        </p:nvSpPr>
        <p:spPr>
          <a:xfrm>
            <a:off x="1226908" y="427230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C5C2AE7-1B63-4C46-AFDB-CA5BCD1D1EF6}"/>
              </a:ext>
            </a:extLst>
          </p:cNvPr>
          <p:cNvSpPr txBox="1"/>
          <p:nvPr/>
        </p:nvSpPr>
        <p:spPr>
          <a:xfrm>
            <a:off x="10432011" y="428769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90%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xmlns="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xmlns="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FC803AA-600A-4250-B180-9797161BB59A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86">
            <a:extLst>
              <a:ext uri="{FF2B5EF4-FFF2-40B4-BE49-F238E27FC236}">
                <a16:creationId xmlns:a16="http://schemas.microsoft.com/office/drawing/2014/main" xmlns="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48" name="사각형: 둥근 모서리 91">
            <a:extLst>
              <a:ext uri="{FF2B5EF4-FFF2-40B4-BE49-F238E27FC236}">
                <a16:creationId xmlns:a16="http://schemas.microsoft.com/office/drawing/2014/main" xmlns="" id="{8F06715F-C03A-4F14-8266-01A8735D5FD2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3B35D65-6797-43CC-A344-51CAFA8539EE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E015AED-70C5-4C04-AB8B-3E4DCB244AC7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2396DCB-1A3C-49A5-BA6C-12A25EEA42D6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6">
            <a:extLst>
              <a:ext uri="{FF2B5EF4-FFF2-40B4-BE49-F238E27FC236}">
                <a16:creationId xmlns:a16="http://schemas.microsoft.com/office/drawing/2014/main" xmlns="" id="{CCC730B4-3E3C-4CEA-8068-C41DE0D9848C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3" name="사각형: 둥근 모서리 97">
            <a:extLst>
              <a:ext uri="{FF2B5EF4-FFF2-40B4-BE49-F238E27FC236}">
                <a16:creationId xmlns:a16="http://schemas.microsoft.com/office/drawing/2014/main" xmlns="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8FD2820F-0D4E-49AB-8F41-CC81E3E38608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1986E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102">
            <a:extLst>
              <a:ext uri="{FF2B5EF4-FFF2-40B4-BE49-F238E27FC236}">
                <a16:creationId xmlns:a16="http://schemas.microsoft.com/office/drawing/2014/main" xmlns="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1986E1"/>
                </a:solidFill>
              </a:rPr>
              <a:t>CONTENTS A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xmlns="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59" name="Group 28">
            <a:extLst>
              <a:ext uri="{FF2B5EF4-FFF2-40B4-BE49-F238E27FC236}">
                <a16:creationId xmlns:a16="http://schemas.microsoft.com/office/drawing/2014/main" xmlns="" id="{C3FFB217-AF2F-410E-953C-844AAA65F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627" y="2650289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xmlns="" id="{1CAD742D-64CA-45C3-BC9C-5ECC02ED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xmlns="" id="{6D6527F5-4BC9-4FA6-B02B-1488535D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8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97073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7073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0955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75490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80736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3" name="타원 32"/>
          <p:cNvSpPr/>
          <p:nvPr/>
        </p:nvSpPr>
        <p:spPr>
          <a:xfrm>
            <a:off x="1975490" y="441651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0736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5" name="타원 34"/>
          <p:cNvSpPr/>
          <p:nvPr/>
        </p:nvSpPr>
        <p:spPr>
          <a:xfrm>
            <a:off x="1975490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0736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6925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913674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3674" y="3060921"/>
            <a:ext cx="108000" cy="247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57556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592091" y="4016468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97337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4" name="타원 63"/>
          <p:cNvSpPr/>
          <p:nvPr/>
        </p:nvSpPr>
        <p:spPr>
          <a:xfrm>
            <a:off x="5592091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97337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6" name="타원 65"/>
          <p:cNvSpPr/>
          <p:nvPr/>
        </p:nvSpPr>
        <p:spPr>
          <a:xfrm>
            <a:off x="5592091" y="48165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97337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513526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530275" y="1924271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30275" y="3060921"/>
            <a:ext cx="108000" cy="2473100"/>
          </a:xfrm>
          <a:prstGeom prst="rect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74157" y="5791931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/100</a:t>
            </a:r>
            <a:endParaRPr lang="en-US" altLang="ko-KR" sz="1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208692" y="401646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13938" y="39928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4" name="타원 73"/>
          <p:cNvSpPr/>
          <p:nvPr/>
        </p:nvSpPr>
        <p:spPr>
          <a:xfrm>
            <a:off x="9208692" y="4416518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13938" y="439293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6" name="타원 75"/>
          <p:cNvSpPr/>
          <p:nvPr/>
        </p:nvSpPr>
        <p:spPr>
          <a:xfrm>
            <a:off x="9208692" y="4816568"/>
            <a:ext cx="180000" cy="180000"/>
          </a:xfrm>
          <a:prstGeom prst="ellipse">
            <a:avLst/>
          </a:prstGeom>
          <a:solidFill>
            <a:srgbClr val="1986E1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513938" y="4792982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130127" y="1778399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817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" y="-1"/>
            <a:ext cx="12192002" cy="6874306"/>
            <a:chOff x="-2" y="-1"/>
            <a:chExt cx="12192002" cy="6874306"/>
          </a:xfrm>
        </p:grpSpPr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5C389E2-B2C5-4CC5-BE22-6892D4CC0BFC}"/>
                </a:ext>
              </a:extLst>
            </p:cNvPr>
            <p:cNvSpPr/>
            <p:nvPr/>
          </p:nvSpPr>
          <p:spPr>
            <a:xfrm>
              <a:off x="-2" y="-1"/>
              <a:ext cx="12192000" cy="6864780"/>
            </a:xfrm>
            <a:custGeom>
              <a:avLst/>
              <a:gdLst>
                <a:gd name="connsiteX0" fmla="*/ 0 w 12192000"/>
                <a:gd name="connsiteY0" fmla="*/ 0 h 6864780"/>
                <a:gd name="connsiteX1" fmla="*/ 12192000 w 12192000"/>
                <a:gd name="connsiteY1" fmla="*/ 0 h 6864780"/>
                <a:gd name="connsiteX2" fmla="*/ 12192000 w 12192000"/>
                <a:gd name="connsiteY2" fmla="*/ 9525 h 6864780"/>
                <a:gd name="connsiteX3" fmla="*/ 12192000 w 12192000"/>
                <a:gd name="connsiteY3" fmla="*/ 136154 h 6864780"/>
                <a:gd name="connsiteX4" fmla="*/ 12192000 w 12192000"/>
                <a:gd name="connsiteY4" fmla="*/ 6864780 h 6864780"/>
                <a:gd name="connsiteX5" fmla="*/ 11862045 w 12192000"/>
                <a:gd name="connsiteY5" fmla="*/ 6864780 h 6864780"/>
                <a:gd name="connsiteX6" fmla="*/ 11862045 w 12192000"/>
                <a:gd name="connsiteY6" fmla="*/ 660529 h 6864780"/>
                <a:gd name="connsiteX7" fmla="*/ 11729090 w 12192000"/>
                <a:gd name="connsiteY7" fmla="*/ 527574 h 6864780"/>
                <a:gd name="connsiteX8" fmla="*/ 11349822 w 12192000"/>
                <a:gd name="connsiteY8" fmla="*/ 527574 h 6864780"/>
                <a:gd name="connsiteX9" fmla="*/ 11340609 w 12192000"/>
                <a:gd name="connsiteY9" fmla="*/ 481942 h 6864780"/>
                <a:gd name="connsiteX10" fmla="*/ 11177810 w 12192000"/>
                <a:gd name="connsiteY10" fmla="*/ 374031 h 6864780"/>
                <a:gd name="connsiteX11" fmla="*/ 10791653 w 12192000"/>
                <a:gd name="connsiteY11" fmla="*/ 374031 h 6864780"/>
                <a:gd name="connsiteX12" fmla="*/ 10783557 w 12192000"/>
                <a:gd name="connsiteY12" fmla="*/ 333930 h 6864780"/>
                <a:gd name="connsiteX13" fmla="*/ 10620758 w 12192000"/>
                <a:gd name="connsiteY13" fmla="*/ 226019 h 6864780"/>
                <a:gd name="connsiteX14" fmla="*/ 1571241 w 12192000"/>
                <a:gd name="connsiteY14" fmla="*/ 226019 h 6864780"/>
                <a:gd name="connsiteX15" fmla="*/ 1408442 w 12192000"/>
                <a:gd name="connsiteY15" fmla="*/ 333930 h 6864780"/>
                <a:gd name="connsiteX16" fmla="*/ 1400346 w 12192000"/>
                <a:gd name="connsiteY16" fmla="*/ 374031 h 6864780"/>
                <a:gd name="connsiteX17" fmla="*/ 1014187 w 12192000"/>
                <a:gd name="connsiteY17" fmla="*/ 374031 h 6864780"/>
                <a:gd name="connsiteX18" fmla="*/ 851388 w 12192000"/>
                <a:gd name="connsiteY18" fmla="*/ 481942 h 6864780"/>
                <a:gd name="connsiteX19" fmla="*/ 842175 w 12192000"/>
                <a:gd name="connsiteY19" fmla="*/ 527574 h 6864780"/>
                <a:gd name="connsiteX20" fmla="*/ 462910 w 12192000"/>
                <a:gd name="connsiteY20" fmla="*/ 527574 h 6864780"/>
                <a:gd name="connsiteX21" fmla="*/ 329955 w 12192000"/>
                <a:gd name="connsiteY21" fmla="*/ 660529 h 6864780"/>
                <a:gd name="connsiteX22" fmla="*/ 329955 w 12192000"/>
                <a:gd name="connsiteY22" fmla="*/ 6864780 h 6864780"/>
                <a:gd name="connsiteX23" fmla="*/ 0 w 12192000"/>
                <a:gd name="connsiteY23" fmla="*/ 6864780 h 6864780"/>
                <a:gd name="connsiteX24" fmla="*/ 0 w 12192000"/>
                <a:gd name="connsiteY24" fmla="*/ 136154 h 6864780"/>
                <a:gd name="connsiteX25" fmla="*/ 0 w 12192000"/>
                <a:gd name="connsiteY25" fmla="*/ 9525 h 68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192000" h="6864780">
                  <a:moveTo>
                    <a:pt x="0" y="0"/>
                  </a:moveTo>
                  <a:lnTo>
                    <a:pt x="12192000" y="0"/>
                  </a:lnTo>
                  <a:lnTo>
                    <a:pt x="12192000" y="9525"/>
                  </a:lnTo>
                  <a:lnTo>
                    <a:pt x="12192000" y="136154"/>
                  </a:lnTo>
                  <a:lnTo>
                    <a:pt x="12192000" y="6864780"/>
                  </a:lnTo>
                  <a:lnTo>
                    <a:pt x="11862045" y="6864780"/>
                  </a:lnTo>
                  <a:lnTo>
                    <a:pt x="11862045" y="660529"/>
                  </a:lnTo>
                  <a:cubicBezTo>
                    <a:pt x="11862045" y="587100"/>
                    <a:pt x="11802519" y="527574"/>
                    <a:pt x="11729090" y="527574"/>
                  </a:cubicBezTo>
                  <a:lnTo>
                    <a:pt x="11349822" y="527574"/>
                  </a:lnTo>
                  <a:lnTo>
                    <a:pt x="11340609" y="481942"/>
                  </a:lnTo>
                  <a:cubicBezTo>
                    <a:pt x="11313787" y="418527"/>
                    <a:pt x="11250995" y="374031"/>
                    <a:pt x="11177810" y="374031"/>
                  </a:cubicBezTo>
                  <a:lnTo>
                    <a:pt x="10791653" y="374031"/>
                  </a:lnTo>
                  <a:lnTo>
                    <a:pt x="10783557" y="333930"/>
                  </a:lnTo>
                  <a:cubicBezTo>
                    <a:pt x="10756735" y="270515"/>
                    <a:pt x="10693943" y="226019"/>
                    <a:pt x="10620758" y="226019"/>
                  </a:cubicBezTo>
                  <a:lnTo>
                    <a:pt x="1571241" y="226019"/>
                  </a:lnTo>
                  <a:cubicBezTo>
                    <a:pt x="1498057" y="226019"/>
                    <a:pt x="1435264" y="270515"/>
                    <a:pt x="1408442" y="333930"/>
                  </a:cubicBezTo>
                  <a:lnTo>
                    <a:pt x="1400346" y="374031"/>
                  </a:lnTo>
                  <a:lnTo>
                    <a:pt x="1014187" y="374031"/>
                  </a:lnTo>
                  <a:cubicBezTo>
                    <a:pt x="941002" y="374031"/>
                    <a:pt x="878210" y="418527"/>
                    <a:pt x="851388" y="481942"/>
                  </a:cubicBezTo>
                  <a:lnTo>
                    <a:pt x="842175" y="527574"/>
                  </a:lnTo>
                  <a:lnTo>
                    <a:pt x="462910" y="527574"/>
                  </a:lnTo>
                  <a:cubicBezTo>
                    <a:pt x="389481" y="527574"/>
                    <a:pt x="329955" y="587100"/>
                    <a:pt x="329955" y="660529"/>
                  </a:cubicBezTo>
                  <a:lnTo>
                    <a:pt x="329955" y="6864780"/>
                  </a:lnTo>
                  <a:lnTo>
                    <a:pt x="0" y="6864780"/>
                  </a:lnTo>
                  <a:lnTo>
                    <a:pt x="0" y="136154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D47B1013-96A6-4B91-879D-3166DB01A449}"/>
                </a:ext>
              </a:extLst>
            </p:cNvPr>
            <p:cNvSpPr/>
            <p:nvPr/>
          </p:nvSpPr>
          <p:spPr>
            <a:xfrm>
              <a:off x="1400346" y="219240"/>
              <a:ext cx="9391308" cy="148013"/>
            </a:xfrm>
            <a:custGeom>
              <a:avLst/>
              <a:gdLst>
                <a:gd name="connsiteX0" fmla="*/ 170895 w 9391308"/>
                <a:gd name="connsiteY0" fmla="*/ 0 h 148013"/>
                <a:gd name="connsiteX1" fmla="*/ 9220412 w 9391308"/>
                <a:gd name="connsiteY1" fmla="*/ 0 h 148013"/>
                <a:gd name="connsiteX2" fmla="*/ 9383211 w 9391308"/>
                <a:gd name="connsiteY2" fmla="*/ 107911 h 148013"/>
                <a:gd name="connsiteX3" fmla="*/ 9391308 w 9391308"/>
                <a:gd name="connsiteY3" fmla="*/ 148013 h 148013"/>
                <a:gd name="connsiteX4" fmla="*/ 0 w 9391308"/>
                <a:gd name="connsiteY4" fmla="*/ 148013 h 148013"/>
                <a:gd name="connsiteX5" fmla="*/ 8096 w 9391308"/>
                <a:gd name="connsiteY5" fmla="*/ 107911 h 148013"/>
                <a:gd name="connsiteX6" fmla="*/ 170895 w 9391308"/>
                <a:gd name="connsiteY6" fmla="*/ 0 h 1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308" h="148013">
                  <a:moveTo>
                    <a:pt x="170895" y="0"/>
                  </a:moveTo>
                  <a:lnTo>
                    <a:pt x="9220412" y="0"/>
                  </a:lnTo>
                  <a:cubicBezTo>
                    <a:pt x="9293597" y="0"/>
                    <a:pt x="9356389" y="44496"/>
                    <a:pt x="9383211" y="107911"/>
                  </a:cubicBezTo>
                  <a:lnTo>
                    <a:pt x="9391308" y="148013"/>
                  </a:lnTo>
                  <a:lnTo>
                    <a:pt x="0" y="148013"/>
                  </a:lnTo>
                  <a:lnTo>
                    <a:pt x="8096" y="107911"/>
                  </a:lnTo>
                  <a:cubicBezTo>
                    <a:pt x="34918" y="44496"/>
                    <a:pt x="97710" y="0"/>
                    <a:pt x="170895" y="0"/>
                  </a:cubicBezTo>
                  <a:close/>
                </a:path>
              </a:pathLst>
            </a:custGeom>
            <a:solidFill>
              <a:srgbClr val="57A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8508B6F0-2494-4F65-B146-8A9705A830B5}"/>
                </a:ext>
              </a:extLst>
            </p:cNvPr>
            <p:cNvSpPr/>
            <p:nvPr/>
          </p:nvSpPr>
          <p:spPr>
            <a:xfrm>
              <a:off x="840955" y="367252"/>
              <a:ext cx="10510088" cy="159589"/>
            </a:xfrm>
            <a:custGeom>
              <a:avLst/>
              <a:gdLst>
                <a:gd name="connsiteX0" fmla="*/ 173232 w 10510088"/>
                <a:gd name="connsiteY0" fmla="*/ 0 h 159589"/>
                <a:gd name="connsiteX1" fmla="*/ 10336855 w 10510088"/>
                <a:gd name="connsiteY1" fmla="*/ 0 h 159589"/>
                <a:gd name="connsiteX2" fmla="*/ 10499654 w 10510088"/>
                <a:gd name="connsiteY2" fmla="*/ 107911 h 159589"/>
                <a:gd name="connsiteX3" fmla="*/ 10510088 w 10510088"/>
                <a:gd name="connsiteY3" fmla="*/ 159589 h 159589"/>
                <a:gd name="connsiteX4" fmla="*/ 0 w 10510088"/>
                <a:gd name="connsiteY4" fmla="*/ 159589 h 159589"/>
                <a:gd name="connsiteX5" fmla="*/ 10433 w 10510088"/>
                <a:gd name="connsiteY5" fmla="*/ 107911 h 159589"/>
                <a:gd name="connsiteX6" fmla="*/ 173232 w 10510088"/>
                <a:gd name="connsiteY6" fmla="*/ 0 h 1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0088" h="159589">
                  <a:moveTo>
                    <a:pt x="173232" y="0"/>
                  </a:moveTo>
                  <a:lnTo>
                    <a:pt x="10336855" y="0"/>
                  </a:lnTo>
                  <a:cubicBezTo>
                    <a:pt x="10410040" y="0"/>
                    <a:pt x="10472832" y="44496"/>
                    <a:pt x="10499654" y="107911"/>
                  </a:cubicBezTo>
                  <a:lnTo>
                    <a:pt x="10510088" y="159589"/>
                  </a:lnTo>
                  <a:lnTo>
                    <a:pt x="0" y="159589"/>
                  </a:lnTo>
                  <a:lnTo>
                    <a:pt x="10433" y="107911"/>
                  </a:lnTo>
                  <a:cubicBezTo>
                    <a:pt x="37255" y="44496"/>
                    <a:pt x="100047" y="0"/>
                    <a:pt x="173232" y="0"/>
                  </a:cubicBezTo>
                  <a:close/>
                </a:path>
              </a:pathLst>
            </a:custGeom>
            <a:solidFill>
              <a:srgbClr val="91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0" y="6738151"/>
              <a:ext cx="12192000" cy="136154"/>
            </a:xfrm>
            <a:prstGeom prst="round1Rect">
              <a:avLst>
                <a:gd name="adj" fmla="val 0"/>
              </a:avLst>
            </a:prstGeom>
            <a:solidFill>
              <a:srgbClr val="48A9F8"/>
            </a:solidFill>
            <a:ln>
              <a:noFill/>
            </a:ln>
            <a:effectLst>
              <a:outerShdw blurRad="215900" dist="101600" dir="16200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6A300CC-003E-4868-A1BB-43818CB8F2F6}"/>
              </a:ext>
            </a:extLst>
          </p:cNvPr>
          <p:cNvSpPr txBox="1"/>
          <p:nvPr/>
        </p:nvSpPr>
        <p:spPr>
          <a:xfrm>
            <a:off x="4222496" y="526840"/>
            <a:ext cx="3747004" cy="705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ln w="127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  <a:endParaRPr lang="en-US" altLang="ko-KR" sz="800" kern="0" dirty="0">
              <a:ln w="1270">
                <a:noFill/>
              </a:ln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70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Gantt Chart</a:t>
            </a: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76181"/>
            <a:ext cx="11532090" cy="46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1837" y="1996669"/>
            <a:ext cx="2647184" cy="2647184"/>
          </a:xfrm>
          <a:prstGeom prst="ellipse">
            <a:avLst/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134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225</a:t>
            </a:r>
          </a:p>
        </p:txBody>
      </p:sp>
      <p:sp>
        <p:nvSpPr>
          <p:cNvPr id="6" name="타원 5"/>
          <p:cNvSpPr/>
          <p:nvPr/>
        </p:nvSpPr>
        <p:spPr>
          <a:xfrm>
            <a:off x="6501206" y="1996669"/>
            <a:ext cx="2647184" cy="2647184"/>
          </a:xfrm>
          <a:prstGeom prst="ellipse">
            <a:avLst/>
          </a:prstGeom>
          <a:solidFill>
            <a:srgbClr val="48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72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169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248</a:t>
            </a:r>
          </a:p>
        </p:txBody>
      </p:sp>
    </p:spTree>
    <p:extLst>
      <p:ext uri="{BB962C8B-B14F-4D97-AF65-F5344CB8AC3E}">
        <p14:creationId xmlns:p14="http://schemas.microsoft.com/office/powerpoint/2010/main" val="3974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일정 및 환경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개발 환</a:t>
            </a:r>
            <a:r>
              <a:rPr lang="ko-KR" altLang="en-US" b="1" dirty="0"/>
              <a:t>경</a:t>
            </a:r>
            <a:endParaRPr lang="en-US" altLang="ko-KR" b="1" dirty="0" smtClean="0"/>
          </a:p>
        </p:txBody>
      </p:sp>
      <p:pic>
        <p:nvPicPr>
          <p:cNvPr id="3074" name="Picture 2" descr="C:\Users\SHY-702-15\Desktop\Git\ERPProject\문서파일보관용\최종문서용\environ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371725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회사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98478"/>
              </p:ext>
            </p:extLst>
          </p:nvPr>
        </p:nvGraphicFramePr>
        <p:xfrm>
          <a:off x="4195879" y="1532050"/>
          <a:ext cx="3800237" cy="4720737"/>
        </p:xfrm>
        <a:graphic>
          <a:graphicData uri="http://schemas.openxmlformats.org/drawingml/2006/table">
            <a:tbl>
              <a:tblPr/>
              <a:tblGrid>
                <a:gridCol w="484531"/>
                <a:gridCol w="502142"/>
                <a:gridCol w="551944"/>
                <a:gridCol w="290718"/>
                <a:gridCol w="438521"/>
                <a:gridCol w="637474"/>
                <a:gridCol w="894907"/>
              </a:tblGrid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SM_CRI_Com_Reg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894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회사코드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회사명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Sortation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회계연도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날짜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Fiscal_Year_Date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주민등록번호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Resident_Registration_Number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본점우편번호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Main_Store_Postal_Code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Main_Store_Address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본점번지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Main_Branch_Number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76" marR="42976" marT="11882" marB="1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Main_Store_Tel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설립연월일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Date_Of_Establishment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Whether_To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_Use_Status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91" marR="42891" marT="11713" marB="1171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사업장 등록</a:t>
            </a:r>
            <a:endParaRPr lang="en-US" altLang="ko-KR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2445"/>
              </p:ext>
            </p:extLst>
          </p:nvPr>
        </p:nvGraphicFramePr>
        <p:xfrm>
          <a:off x="3489797" y="1562097"/>
          <a:ext cx="5212405" cy="4614864"/>
        </p:xfrm>
        <a:graphic>
          <a:graphicData uri="http://schemas.openxmlformats.org/drawingml/2006/table">
            <a:tbl>
              <a:tblPr/>
              <a:tblGrid>
                <a:gridCol w="664582"/>
                <a:gridCol w="688738"/>
                <a:gridCol w="757046"/>
                <a:gridCol w="398749"/>
                <a:gridCol w="601476"/>
                <a:gridCol w="874359"/>
                <a:gridCol w="1227455"/>
              </a:tblGrid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SM_CRI_Wor_Reg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94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 코드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_Code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사업자등록번호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Company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9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법인등록번호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Corporate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_Registration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대표자성명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Representatives_Name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사업장우편번호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_Zipcode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사업장주소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Workplace_Address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사업장번지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_Number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전화번호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Workplace_Tel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업태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Upstate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industry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4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본점여부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Main_Store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_Status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946" marR="58946" marT="16297" marB="162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830" marR="58830" marT="16066" marB="1606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0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595" y="66188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DB </a:t>
            </a:r>
            <a:r>
              <a:rPr lang="ko-KR" altLang="en-US" b="1" dirty="0"/>
              <a:t>테이블 및 다이어그램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</a:t>
            </a:r>
            <a:r>
              <a:rPr lang="ko-KR" altLang="en-US" b="1" dirty="0" smtClean="0"/>
              <a:t>테이블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부</a:t>
            </a:r>
            <a:r>
              <a:rPr lang="ko-KR" altLang="en-US" b="1" dirty="0"/>
              <a:t>서</a:t>
            </a:r>
            <a:r>
              <a:rPr lang="ko-KR" altLang="en-US" b="1" dirty="0" smtClean="0"/>
              <a:t> 등록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995"/>
              </p:ext>
            </p:extLst>
          </p:nvPr>
        </p:nvGraphicFramePr>
        <p:xfrm>
          <a:off x="3232277" y="1879602"/>
          <a:ext cx="5727446" cy="3829715"/>
        </p:xfrm>
        <a:graphic>
          <a:graphicData uri="http://schemas.openxmlformats.org/drawingml/2006/table">
            <a:tbl>
              <a:tblPr/>
              <a:tblGrid>
                <a:gridCol w="730250"/>
                <a:gridCol w="756793"/>
                <a:gridCol w="831850"/>
                <a:gridCol w="438150"/>
                <a:gridCol w="660908"/>
                <a:gridCol w="960755"/>
                <a:gridCol w="1348740"/>
              </a:tblGrid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SM_CRI_Dep_Reg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COLUMN_ID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Type(Length)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Index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NULLABLE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DATA_DEFAULT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부서명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Department_Name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Workplace_Code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사업장명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Workplace_Name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Sector_Code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3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부문명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Sector_Name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varchar2(50)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사용기간 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Usedate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43" marR="64643" marT="17653" marB="1765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3026</Words>
  <Application>Microsoft Office PowerPoint</Application>
  <PresentationFormat>사용자 지정</PresentationFormat>
  <Paragraphs>1779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13</cp:revision>
  <dcterms:created xsi:type="dcterms:W3CDTF">2021-06-21T14:47:31Z</dcterms:created>
  <dcterms:modified xsi:type="dcterms:W3CDTF">2021-07-02T02:38:02Z</dcterms:modified>
</cp:coreProperties>
</file>